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57" r:id="rId5"/>
    <p:sldId id="258" r:id="rId6"/>
    <p:sldId id="259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037042-8F63-4DDC-BD7A-9D2CE67549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2E477A7-51CD-45A3-890F-FC4E07B303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296686-C51A-4A95-ADAF-17428729B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6DB65-1A5C-48B1-8566-93456D5761EA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050457-171D-4FE8-B301-D0D34FF5C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15CA64-D9BA-44FB-9B3F-72FE812BF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D9850-2017-47D7-BF6C-4D4B673A0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386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67DF14-32F9-41B7-85A2-E689961FB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4EF09FB-DADC-49FD-B194-33C807E03C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E7B4A0-DE60-4E94-9D76-C565306C9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6DB65-1A5C-48B1-8566-93456D5761EA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9BC387-4049-4F71-B3DB-0ECF6F766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52D1A1-8AA6-4ABF-810C-DE97D57F1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D9850-2017-47D7-BF6C-4D4B673A0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187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4BB1CC-BA31-42E5-B48C-EC3C273109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F6BDCF-0056-4989-B0E8-115FB4C3DA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D2C0F4-EBF9-488A-902D-E80F8F73D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6DB65-1A5C-48B1-8566-93456D5761EA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5F1B8E-9ADE-486E-B964-A46E8FA36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B4213F-728E-4017-8F29-5A3955262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D9850-2017-47D7-BF6C-4D4B673A0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682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244C97-E2B2-490F-AFC1-7E0B838C6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C44B89-C948-4FCA-9652-CF9DDB5A5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FCDBFA-54DE-46AD-B8C6-CBFE805E2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6DB65-1A5C-48B1-8566-93456D5761EA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ECEB37-E6A7-48EF-A23F-B02AEF150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1EE1FA-B04E-4044-A594-A59329974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D9850-2017-47D7-BF6C-4D4B673A0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128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9CDEF7-A37E-46DF-A100-C3E861F0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4A6590-710B-4EAA-BC90-291119447C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23FCC6-F8D9-442E-8711-B1C5FCFBA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6DB65-1A5C-48B1-8566-93456D5761EA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A757D4-06B2-4167-8F5B-84CD778A7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110477-D3C7-4B38-B39A-9AB5447A9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D9850-2017-47D7-BF6C-4D4B673A0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224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E53F79-3410-4AF0-B006-EB53C9D16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6100D8-5EC9-4482-BEAA-EE7D4A5C80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6AA0250-CCD4-487E-AC52-3C49C9AB13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8811BE-2B47-498F-B8F8-C0EBBADF0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6DB65-1A5C-48B1-8566-93456D5761EA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A9A21E-B20E-404C-9CB8-055DA198C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B0286A-71E4-4241-8F08-C54794257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D9850-2017-47D7-BF6C-4D4B673A0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827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C4D30E-1F56-42EB-BC04-81128BEB4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3EED02-2DB0-4FA2-9DD5-E8EFEC5E11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BF06AB-4A7E-4914-AFE0-94A05BFC84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FD547D0-CFE2-4AF5-BD04-50C0D6F0CF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72ECF14-5C05-4A53-9009-E8DAEF2E9B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90598D8-0632-4262-AB51-4BB622EBA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6DB65-1A5C-48B1-8566-93456D5761EA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23B9318-D2FA-4F52-AA5A-141904DCB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3928670-7A90-44E6-A6DE-55C9540A4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D9850-2017-47D7-BF6C-4D4B673A0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800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8EC2CE-2E7E-42E5-9374-EE707BA94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6E01391-0648-4D2D-A98C-8553ED60C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6DB65-1A5C-48B1-8566-93456D5761EA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73AB769-E1E8-4E55-8E0A-2150AC6C9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F57174F-0753-40B7-8DBE-8384C1D26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D9850-2017-47D7-BF6C-4D4B673A0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691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23CA388-448F-48E8-8AED-E3195A6CE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6DB65-1A5C-48B1-8566-93456D5761EA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0DD55F6-EE23-4A07-B729-1E462F296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AF17A66-308E-42DE-9D2B-3FD7BCD6A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D9850-2017-47D7-BF6C-4D4B673A0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249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114A09-B01E-4F91-91FE-C8BEAC27C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EA3ABD-7BCA-4916-884F-5E3CD9844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B08563-5AE9-41EF-A4BD-33442BC080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FDCFA6-B389-4D21-90E9-66A7BFEF6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6DB65-1A5C-48B1-8566-93456D5761EA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65A9B2-7DB8-4CA4-ACFB-EECC3F50D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857DA21-DE13-43A7-90EB-32033906F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D9850-2017-47D7-BF6C-4D4B673A0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809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73EC68-D6E7-4CCD-94D3-C2D4C789F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BDD98B3-6927-4077-B342-E8C51984B6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0C8D0D-83B4-4B29-BB62-3DDE3EAA30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FEC80F-1662-410C-87C5-EE0B32D3D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6DB65-1A5C-48B1-8566-93456D5761EA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DB3C27-1DAB-414C-9124-7CF258124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838C59-5CD4-4107-9E0A-8CE93D6B5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D9850-2017-47D7-BF6C-4D4B673A0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908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D308A8-FDD4-4FD7-85E3-E55FED79F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536A33-8CBF-4F3E-B5B4-1951BC012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5510BB-7B6F-46CD-9E88-1B004EABFA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6DB65-1A5C-48B1-8566-93456D5761EA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37EA28-117F-4C3D-AD06-9A2ED7245C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E831F0-5784-4372-9CF3-FFA0FA0CE2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D9850-2017-47D7-BF6C-4D4B673A0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43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2ADD0E-D814-462D-9BD8-D109E4EE96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V="1">
            <a:off x="3346191" y="5152913"/>
            <a:ext cx="8035399" cy="131243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b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6F8DBBC-4091-411F-AEAD-10F2C727BC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570616"/>
            <a:ext cx="9144000" cy="5116259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научная конференция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«Современная Российская медиевистика».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 Институт всеобщей истории РАН. 27-29 июня 2022 г.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«Французский двор </a:t>
            </a:r>
            <a:r>
              <a:rPr lang="en-A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XVI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века: что еще о нем мы не знаем?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</a:t>
            </a:r>
          </a:p>
          <a:p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Проект РНФ № 21-18-00181. 2021-2023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гг.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Итинерарии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власти. Передвижения правителей России и Западной Европы в политической культуре XVI – начала XVII в.</a:t>
            </a: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2000" b="1" dirty="0">
              <a:latin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д.и.н. В.В. Шишкин (Северо-Западный институт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РАНХиГС)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oogle Shape;56;p13">
            <a:extLst>
              <a:ext uri="{FF2B5EF4-FFF2-40B4-BE49-F238E27FC236}">
                <a16:creationId xmlns:a16="http://schemas.microsoft.com/office/drawing/2014/main" id="{7FC52E99-CD8D-4C6F-8DCB-AC7CDE309AD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3525" y="171125"/>
            <a:ext cx="3304983" cy="1137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0104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6408E0-513E-AA5E-1574-5FEE0462C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18334"/>
            <a:ext cx="10515600" cy="1075765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Итинерарии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власти. Передвижения правителей России и Западной Европы в политической культуре XVI – начала XVII в.</a:t>
            </a:r>
            <a:endParaRPr lang="ru-RU" sz="1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6281C4-D4CB-2C99-C919-7657EBFAB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16367"/>
            <a:ext cx="2237591" cy="64761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A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 предполагает изучение передвижений монархов России и Западной Европы (Франции</a:t>
            </a:r>
            <a:r>
              <a:rPr lang="en-A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Англии</a:t>
            </a:r>
            <a:r>
              <a:rPr lang="en-A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Германии) XVI – начала XVII в., выявление особенностей маршрутов и факторов, влиявших на их выбор, а также специфику взаимодействия государей и их придворных с различными группами подданных, с которыми их сталкивали эти поездки.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46868BA-5ACE-EBBE-6B64-5E368C48A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711" y="681037"/>
            <a:ext cx="9434456" cy="702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49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911EA7-A402-E0A0-7FFE-BE5D0A935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89842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Итинерарии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власти. Передвижения правителей России и Западной Европы в политической культуре XVI – начала XVII в.</a:t>
            </a:r>
            <a:endParaRPr lang="ru-RU" sz="1800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2F22D64-043B-53F5-2E2F-545C5C2392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464" y="710005"/>
            <a:ext cx="6264535" cy="61479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BC1E2A-C4F5-F535-FDA1-C46C5D300B0C}"/>
              </a:ext>
            </a:extLst>
          </p:cNvPr>
          <p:cNvSpPr txBox="1"/>
          <p:nvPr/>
        </p:nvSpPr>
        <p:spPr>
          <a:xfrm>
            <a:off x="150607" y="1215614"/>
            <a:ext cx="5776858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Актуальность и перспективные задачи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Актуальность связана с соответствующими историографическими тенденциями куриальных исследований; наличием соответствующей малоизученной архивной документации в российских архивах и библиотеках.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П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ланируется осуществить комплексное исследование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итинерариев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правителей XVI – начала XVII в.</a:t>
            </a:r>
          </a:p>
          <a:p>
            <a:pPr marL="0" indent="0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Работа предполагает детальные реконструкции передвижений монархов: Ивана Грозного и его двора, французского короля Карла IX и членов его семьи, английских и немецких правителей и государственных деятелей XVI в.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59843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D53F3D-4ACC-46DE-849F-F3E088EAD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0554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Итинерарии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власти. Передвижения правителей России и Западной Европы в политической культуре XVI – начала XVII в.</a:t>
            </a:r>
            <a:endParaRPr lang="ru-RU" sz="20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5A003E-05E8-488D-B585-BCA6E0790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58" y="716279"/>
            <a:ext cx="3462681" cy="671866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3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3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Итоги работы над проектом в 2021 г.</a:t>
            </a:r>
          </a:p>
          <a:p>
            <a:pPr>
              <a:lnSpc>
                <a:spcPct val="120000"/>
              </a:lnSpc>
            </a:pPr>
            <a:r>
              <a:rPr lang="ru-RU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Составлен </a:t>
            </a:r>
            <a:r>
              <a:rPr lang="ru-RU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итинерарий</a:t>
            </a:r>
            <a:r>
              <a:rPr lang="ru-RU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Карла </a:t>
            </a:r>
            <a:r>
              <a:rPr lang="en-AU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IX </a:t>
            </a:r>
            <a:r>
              <a:rPr lang="ru-RU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Валуа, 1561-1574</a:t>
            </a:r>
          </a:p>
          <a:p>
            <a:pPr>
              <a:lnSpc>
                <a:spcPct val="120000"/>
              </a:lnSpc>
            </a:pPr>
            <a:r>
              <a:rPr lang="ru-RU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Составлен предварительный </a:t>
            </a:r>
            <a:r>
              <a:rPr lang="ru-RU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итинерарий</a:t>
            </a:r>
            <a:r>
              <a:rPr lang="ru-RU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Ивана </a:t>
            </a:r>
            <a:r>
              <a:rPr lang="en-AU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</a:t>
            </a:r>
            <a:r>
              <a:rPr lang="ru-RU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Грозного</a:t>
            </a:r>
          </a:p>
          <a:p>
            <a:pPr>
              <a:lnSpc>
                <a:spcPct val="120000"/>
              </a:lnSpc>
            </a:pPr>
            <a:r>
              <a:rPr lang="ru-RU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Составлена база данных по</a:t>
            </a:r>
            <a:r>
              <a:rPr lang="en-AU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ещений</a:t>
            </a:r>
            <a:r>
              <a:rPr lang="ru-RU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Елизаветой</a:t>
            </a:r>
            <a:r>
              <a:rPr lang="en-AU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</a:t>
            </a:r>
            <a:r>
              <a:rPr lang="ru-RU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Английской подданных-католиков, а также </a:t>
            </a:r>
            <a:r>
              <a:rPr lang="ru-RU" sz="2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итинерарий</a:t>
            </a:r>
            <a:r>
              <a:rPr lang="ru-RU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ее визитов к епископам</a:t>
            </a:r>
          </a:p>
          <a:p>
            <a:pPr>
              <a:lnSpc>
                <a:spcPct val="120000"/>
              </a:lnSpc>
            </a:pPr>
            <a:r>
              <a:rPr lang="ru-RU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Подготовлена публикация писем графа Эссекса</a:t>
            </a:r>
          </a:p>
          <a:p>
            <a:pPr>
              <a:lnSpc>
                <a:spcPct val="120000"/>
              </a:lnSpc>
            </a:pPr>
            <a:r>
              <a:rPr lang="ru-RU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в пяти конференциях, в т.ч. в двух международных</a:t>
            </a:r>
          </a:p>
          <a:p>
            <a:pPr>
              <a:lnSpc>
                <a:spcPct val="120000"/>
              </a:lnSpc>
            </a:pPr>
            <a:r>
              <a:rPr lang="ru-RU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Подготовлено к печати 4 </a:t>
            </a:r>
            <a:r>
              <a:rPr lang="ru-RU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статьи</a:t>
            </a:r>
            <a:endParaRPr lang="ru-RU" sz="2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B34256EF-22B9-53DC-D0FA-23923FA33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732" y="805542"/>
            <a:ext cx="9111727" cy="713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171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51822F-5D7F-4668-8FBB-927877DC0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0959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Итинерарии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власти. Передвижения правителей России и Западной Европы в политической культуре XVI – начала XVII в.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5A6E72-73A3-419C-8112-6AD560E61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09600"/>
            <a:ext cx="2990625" cy="60619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Текущая работа коллектива в 2022 г.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Составление полной базы данных о передвижениях царя Ивана IV и его двора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Подготовка предварительного реестра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итинерариев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Франциска </a:t>
            </a:r>
            <a:r>
              <a:rPr lang="en-A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II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де Валуа, Маргариты де Валуа, Франсуа де Валуа, герцога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Алансонского</a:t>
            </a:r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Уточнений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итинерариев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Елизаветы Английской</a:t>
            </a:r>
          </a:p>
          <a:p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предварительного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итинерария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Августа </a:t>
            </a:r>
            <a:r>
              <a:rPr lang="en-A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аксонского</a:t>
            </a:r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25CE34-7F06-4F33-8081-E5929B65E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625" y="679526"/>
            <a:ext cx="9201375" cy="624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68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9E41E3-1F3E-4CED-BF95-6B0E4F40D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8103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 проекта «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Итинерарии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власти. Передвижения правителей России и Западной Европы в политической культуре XVI – начала XVII в.»: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309ECB-963F-4064-A4BA-6FA595D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1037"/>
            <a:ext cx="10515600" cy="54959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коллективной монографии по теме проекта. Издательство «Наука», 2023 г.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653283-5628-4670-A3CF-3C7BDBF70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559859"/>
            <a:ext cx="10515599" cy="561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781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41F2AB-DFCC-4ECE-8818-A8C1FA639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7637" y="1"/>
            <a:ext cx="2854361" cy="105424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Значимость  работы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BD684C-8965-4326-9B3A-487F0F84F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7638" y="1506071"/>
            <a:ext cx="2854362" cy="5351927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базы данных властных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итинерариев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монархов </a:t>
            </a:r>
            <a:r>
              <a:rPr lang="en-A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XVI-XVII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вв.</a:t>
            </a:r>
            <a:r>
              <a:rPr lang="en-A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последующих исследований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в научный оборот новых исторических источников из российских хранилищ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представлений о механизмах принятия решений и организации управления во время поездок и перемещений монархов России и Европы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D9BAA9-6365-408F-A572-5A304DA4FA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337637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0427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461</Words>
  <Application>Microsoft Office PowerPoint</Application>
  <PresentationFormat>Широкоэкранный</PresentationFormat>
  <Paragraphs>44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  </vt:lpstr>
      <vt:lpstr>Итинерарии власти. Передвижения правителей России и Западной Европы в политической культуре XVI – начала XVII в.</vt:lpstr>
      <vt:lpstr>Итинерарии власти. Передвижения правителей России и Западной Европы в политической культуре XVI – начала XVII в.</vt:lpstr>
      <vt:lpstr>Итинерарии власти. Передвижения правителей России и Западной Европы в политической культуре XVI – начала XVII в.</vt:lpstr>
      <vt:lpstr>Итинерарии власти. Передвижения правителей России и Западной Европы в политической культуре XVI – начала XVII в.</vt:lpstr>
      <vt:lpstr>Итог проекта «Итинерарии власти. Передвижения правителей России и Западной Европы в политической культуре XVI – начала XVII в.»:</vt:lpstr>
      <vt:lpstr>Значимость  работы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«Итинерарии власти. Передвижения правителей России и Западной Европы в политической культуре XVI – начала XVII в.» Проект РНФ № 21-18-00181</dc:title>
  <dc:creator>Шишкин Владимир Владимирович</dc:creator>
  <cp:lastModifiedBy>Шишкин Владимир Владимирович</cp:lastModifiedBy>
  <cp:revision>54</cp:revision>
  <dcterms:created xsi:type="dcterms:W3CDTF">2021-06-22T14:17:33Z</dcterms:created>
  <dcterms:modified xsi:type="dcterms:W3CDTF">2022-06-15T08:30:24Z</dcterms:modified>
</cp:coreProperties>
</file>